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978BD-3386-9E4D-9E04-AC1AF198DD49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FA6BE-449A-7B4E-BF1A-076357750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7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131. </a:t>
            </a:r>
            <a:r>
              <a:rPr lang="en-US" sz="1200" b="1" i="1" dirty="0" err="1" smtClean="0">
                <a:solidFill>
                  <a:srgbClr val="FFFFFF"/>
                </a:solidFill>
              </a:rPr>
              <a:t>Coriandrum</a:t>
            </a:r>
            <a:r>
              <a:rPr lang="en-US" sz="1200" b="1" i="1" dirty="0" smtClean="0">
                <a:solidFill>
                  <a:srgbClr val="FFFFFF"/>
                </a:solidFill>
              </a:rPr>
              <a:t> </a:t>
            </a:r>
            <a:r>
              <a:rPr lang="en-US" sz="1200" b="1" i="1" dirty="0" err="1" smtClean="0">
                <a:solidFill>
                  <a:srgbClr val="FFFFFF"/>
                </a:solidFill>
              </a:rPr>
              <a:t>sativum</a:t>
            </a:r>
            <a:r>
              <a:rPr lang="en-US" sz="1200" b="1" i="1" dirty="0" smtClean="0">
                <a:solidFill>
                  <a:srgbClr val="FFFFFF"/>
                </a:solidFill>
              </a:rPr>
              <a:t> L.</a:t>
            </a:r>
            <a:r>
              <a:rPr lang="en-US" sz="1200" b="1" dirty="0" smtClean="0">
                <a:solidFill>
                  <a:srgbClr val="FFFFFF"/>
                </a:solidFill>
              </a:rPr>
              <a:t> </a:t>
            </a:r>
            <a:r>
              <a:rPr lang="en-US" dirty="0" smtClean="0"/>
              <a:t>Coriander</a:t>
            </a:r>
            <a:r>
              <a:rPr lang="en-US" baseline="0" dirty="0" smtClean="0"/>
              <a:t> = </a:t>
            </a:r>
            <a:r>
              <a:rPr lang="en-US" dirty="0" smtClean="0"/>
              <a:t>Cilantro.  F</a:t>
            </a:r>
            <a:r>
              <a:rPr lang="en-US" baseline="0" dirty="0" smtClean="0"/>
              <a:t>resh leaf fragment showing clear epidermal cells (black arrow), greenish photosynthetic parenchymal cells, and a vascular vein (white arrow), 10X.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70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132.  Coriander (Cilantro).</a:t>
            </a:r>
            <a:r>
              <a:rPr lang="en-US" baseline="0" dirty="0" smtClean="0"/>
              <a:t>  P</a:t>
            </a:r>
            <a:r>
              <a:rPr lang="en-US" dirty="0" smtClean="0"/>
              <a:t>hotosynthetic cells with green chloroplasts (arrows);</a:t>
            </a:r>
            <a:r>
              <a:rPr lang="en-US" baseline="0" dirty="0" smtClean="0"/>
              <a:t> epidermal cells lacking chloroplasts (E),</a:t>
            </a:r>
            <a:r>
              <a:rPr lang="en-US" dirty="0" smtClean="0"/>
              <a:t> 40X.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45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134. Coriander (Cilantro).</a:t>
            </a:r>
            <a:r>
              <a:rPr lang="en-US" baseline="0" dirty="0" smtClean="0"/>
              <a:t>   Jig-saw puzzle piece-shaped epidermal cells; stomata (arrows), 40X.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6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8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6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5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2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4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4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9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7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1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4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96185-36F3-8747-AACB-0446FCF2CC5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3A9E-9D8A-2C4C-A4C2-46F67E77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8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43" y="290286"/>
            <a:ext cx="83457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Photomicrographs of Plant foods  </a:t>
            </a: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Cilantro (Coriander)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7200" y="3723269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Permission to reproduce original photomicrographs used to make this  collection may be obtained from </a:t>
            </a:r>
          </a:p>
          <a:p>
            <a:r>
              <a:rPr lang="en-US" b="1" dirty="0">
                <a:solidFill>
                  <a:srgbClr val="FFFF00"/>
                </a:solidFill>
              </a:rPr>
              <a:t>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Dr. David O. Norris at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   </a:t>
            </a:r>
            <a:r>
              <a:rPr lang="en-US" b="1" i="1" dirty="0" err="1">
                <a:solidFill>
                  <a:srgbClr val="FFFF00"/>
                </a:solidFill>
              </a:rPr>
              <a:t>david.norris@colorado.edu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10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lantro 10X leaf vascula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960470" y="2271059"/>
            <a:ext cx="433295" cy="0"/>
          </a:xfrm>
          <a:prstGeom prst="line">
            <a:avLst/>
          </a:prstGeom>
          <a:ln w="5715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823881" y="2094754"/>
            <a:ext cx="433295" cy="0"/>
          </a:xfrm>
          <a:prstGeom prst="line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4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lantro 40X PSN cell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1912470" y="2032001"/>
            <a:ext cx="433295" cy="0"/>
          </a:xfrm>
          <a:prstGeom prst="line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232399" y="824753"/>
            <a:ext cx="433295" cy="0"/>
          </a:xfrm>
          <a:prstGeom prst="line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605741" y="3427507"/>
            <a:ext cx="433295" cy="0"/>
          </a:xfrm>
          <a:prstGeom prst="line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574543" y="1780988"/>
            <a:ext cx="532419" cy="552534"/>
          </a:xfrm>
          <a:prstGeom prst="line">
            <a:avLst/>
          </a:prstGeom>
          <a:ln w="10160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661604" y="3427507"/>
            <a:ext cx="710799" cy="0"/>
          </a:xfrm>
          <a:prstGeom prst="line">
            <a:avLst/>
          </a:prstGeom>
          <a:ln w="10160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32399" y="2926175"/>
            <a:ext cx="435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9558" y="2370689"/>
            <a:ext cx="435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3405" y="4286208"/>
            <a:ext cx="435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E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4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lantro 40X puzzl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034117" y="3914589"/>
            <a:ext cx="433295" cy="0"/>
          </a:xfrm>
          <a:prstGeom prst="line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136588" y="6529295"/>
            <a:ext cx="433295" cy="0"/>
          </a:xfrm>
          <a:prstGeom prst="line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721411" y="612589"/>
            <a:ext cx="433295" cy="0"/>
          </a:xfrm>
          <a:prstGeom prst="line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136588" y="6529295"/>
            <a:ext cx="710799" cy="0"/>
          </a:xfrm>
          <a:prstGeom prst="line">
            <a:avLst/>
          </a:prstGeom>
          <a:ln w="10160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010612" y="3914589"/>
            <a:ext cx="710799" cy="0"/>
          </a:xfrm>
          <a:prstGeom prst="line">
            <a:avLst/>
          </a:prstGeom>
          <a:ln w="10160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99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Macintosh PowerPoint</Application>
  <PresentationFormat>On-screen Show (4:3)</PresentationFormat>
  <Paragraphs>17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Norris</dc:creator>
  <cp:lastModifiedBy>David O. Norris</cp:lastModifiedBy>
  <cp:revision>1</cp:revision>
  <dcterms:created xsi:type="dcterms:W3CDTF">2016-02-05T19:22:54Z</dcterms:created>
  <dcterms:modified xsi:type="dcterms:W3CDTF">2016-02-05T19:23:43Z</dcterms:modified>
</cp:coreProperties>
</file>